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72" r:id="rId3"/>
    <p:sldId id="258" r:id="rId4"/>
    <p:sldId id="260" r:id="rId5"/>
    <p:sldId id="262" r:id="rId6"/>
    <p:sldId id="261" r:id="rId7"/>
    <p:sldId id="263" r:id="rId8"/>
    <p:sldId id="265" r:id="rId9"/>
    <p:sldId id="267" r:id="rId10"/>
    <p:sldId id="268" r:id="rId11"/>
    <p:sldId id="269" r:id="rId12"/>
    <p:sldId id="271" r:id="rId13"/>
    <p:sldId id="273" r:id="rId14"/>
    <p:sldId id="266" r:id="rId1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02" autoAdjust="0"/>
    <p:restoredTop sz="94660"/>
  </p:normalViewPr>
  <p:slideViewPr>
    <p:cSldViewPr snapToGrid="0">
      <p:cViewPr varScale="1">
        <p:scale>
          <a:sx n="154" d="100"/>
          <a:sy n="154" d="100"/>
        </p:scale>
        <p:origin x="112" y="2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CDEC4F-00D1-4707-B3D4-1AF5EC6B09D3}" type="datetimeFigureOut">
              <a:rPr lang="en-GB" smtClean="0"/>
              <a:t>24/07/2024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386DDF-1347-468E-A523-0D2E04D0798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81754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42950" lvl="1" indent="-285750">
              <a:buFont typeface="+mj-lt"/>
              <a:buAutoNum type="arabicPeriod"/>
            </a:pPr>
            <a:r>
              <a:rPr lang="en-US" sz="1200" dirty="0"/>
              <a:t>The Random Forest model has the lowest RMSE, indicating it performs the best among the three models.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386DDF-1347-468E-A523-0D2E04D07985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378218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42950" lvl="1" indent="-285750">
              <a:buFont typeface="+mj-lt"/>
              <a:buAutoNum type="arabicPeriod"/>
            </a:pPr>
            <a:r>
              <a:rPr lang="en-US" sz="1200" dirty="0"/>
              <a:t>The Random Forest model has the lowest RMSE, indicating it performs the best among the three models.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200" dirty="0"/>
              <a:t>The RMSE distribution for Random Forest is also more compact, suggesting it has more consistent performance.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386DDF-1347-468E-A523-0D2E04D07985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6559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42950" lvl="1" indent="-285750">
              <a:buFont typeface="+mj-lt"/>
              <a:buAutoNum type="arabicPeriod"/>
            </a:pPr>
            <a:r>
              <a:rPr lang="en-US" sz="1200" dirty="0"/>
              <a:t>The Random Forest model has the lowest RMSE, indicating it performs the best among the three models.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1200" dirty="0"/>
              <a:t>The RMSE distribution for Random Forest is also more compact, suggesting it has more consistent performance.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8386DDF-1347-468E-A523-0D2E04D07985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26451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A20E77-90FC-1459-F239-8F26A129B3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3A1CDF-0B91-79CB-2C44-717A1FD272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4FB1A6-24F4-C7B6-B9FF-F9968E9207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5242A-D837-4CEA-AE42-CE866023FE9E}" type="datetimeFigureOut">
              <a:rPr lang="en-GB" smtClean="0"/>
              <a:t>23/07/2024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7241C5-ED06-2039-9D2D-81B2B5725C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18326C-D9EA-99FC-6F5B-AA3173F9C3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F70A1-79C6-4AB8-9A06-47631CE5FC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58069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B6D80D-886F-1FB5-1162-EC2A685DF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BC0F51-D4F5-5D80-F2F5-C85729C830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000E5E-26DF-DBD2-E43A-F36F7A49B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5242A-D837-4CEA-AE42-CE866023FE9E}" type="datetimeFigureOut">
              <a:rPr lang="en-GB" smtClean="0"/>
              <a:t>23/07/2024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72F370-492D-497C-A040-0CFD738CE2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F18E2E-0DFC-CD84-1763-C544CAAC0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F70A1-79C6-4AB8-9A06-47631CE5FC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05667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A915A4D-87BA-9DA7-09CD-4BAA553F1C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EDF82F-4219-994B-5724-3B644F4DAF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B6828C-7C7A-4DC3-0A20-40BD9296C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5242A-D837-4CEA-AE42-CE866023FE9E}" type="datetimeFigureOut">
              <a:rPr lang="en-GB" smtClean="0"/>
              <a:t>23/07/2024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F7AD3A-689C-65F6-4E7E-E6F6B446BC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88B9C2-5861-85D7-8EEF-7BD2D528B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F70A1-79C6-4AB8-9A06-47631CE5FC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999159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C52FE-E723-1455-E530-30A1D5DDED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4241F4-7F02-7029-17C2-4370FF3648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FAFA79-4609-5904-464D-65E2F1CA1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5242A-D837-4CEA-AE42-CE866023FE9E}" type="datetimeFigureOut">
              <a:rPr lang="en-GB" smtClean="0"/>
              <a:t>23/07/2024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DB2997-E8D0-4010-FD2A-5369C7A4DB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91636B-3F8D-F60C-81DC-FCA40E3B0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F70A1-79C6-4AB8-9A06-47631CE5FC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16461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CC752D-4BE8-B5AE-B1D9-A05C9A210F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6CDADD-EC14-33CA-64F9-80A73CF0E9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CFEF4C-235D-DC4C-D4E0-E14DAD7BE2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5242A-D837-4CEA-AE42-CE866023FE9E}" type="datetimeFigureOut">
              <a:rPr lang="en-GB" smtClean="0"/>
              <a:t>23/07/2024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A8E00F-1F0D-E7B3-33FD-09A0AB9CD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490948-B4E2-5734-5616-12FE45E43F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F70A1-79C6-4AB8-9A06-47631CE5FC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77492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72267D-1E3E-8295-9ED5-7F70E6AAE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0FBA83-D3B9-17FA-6764-D9E642E123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3EEC76-C22E-C6FD-84C4-4C15C2BE97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D64F93-1664-FE94-FB49-186476CC83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5242A-D837-4CEA-AE42-CE866023FE9E}" type="datetimeFigureOut">
              <a:rPr lang="en-GB" smtClean="0"/>
              <a:t>23/07/2024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DD8690-6582-94B1-5F79-FA0BDBE83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FF346C-526B-D4F9-1DA0-F4795940E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F70A1-79C6-4AB8-9A06-47631CE5FC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093381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6A0301-CA1C-C8BF-D3B0-5DB014627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55E137-2132-B939-48C7-FA4F6E402C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E26E8F-C4EC-DCC8-B52D-64F59D8FF8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EDC152-B83C-1522-3925-75EE6AFA4A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BCC2FB2-CC28-67BB-42C4-273C61CB1EE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849D9BA-2F2B-277A-D03E-AE9F33F52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5242A-D837-4CEA-AE42-CE866023FE9E}" type="datetimeFigureOut">
              <a:rPr lang="en-GB" smtClean="0"/>
              <a:t>23/07/2024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A780A94-5626-487F-AF51-11DA7E380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0FC60F0-AB4D-A130-5E0C-517B0E3447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F70A1-79C6-4AB8-9A06-47631CE5FC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7315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12DD7-61D8-A229-5BDF-49E184EB8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53B20D-9CF2-BEA8-0C24-C4C59C0441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5242A-D837-4CEA-AE42-CE866023FE9E}" type="datetimeFigureOut">
              <a:rPr lang="en-GB" smtClean="0"/>
              <a:t>23/07/2024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DFD8C4-04E7-91A3-1F5D-9DCF5B230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7BC9FE-9D91-B43C-2D87-C3B694CDC9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F70A1-79C6-4AB8-9A06-47631CE5FC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44991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95EE695-6E7B-E1A8-992F-70F94239A9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5242A-D837-4CEA-AE42-CE866023FE9E}" type="datetimeFigureOut">
              <a:rPr lang="en-GB" smtClean="0"/>
              <a:t>23/07/2024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E340A27-6CBB-8E29-F3A6-52E731BEAF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BE6328-F609-A776-8532-9E6B9FA02C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F70A1-79C6-4AB8-9A06-47631CE5FC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59558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3E5BA6-9301-F7CA-E23A-928B35B55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436529-AAB3-BF86-8380-92DB15498A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5388BA-A271-3C4E-FE9E-79969D1EDD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0C3AEC-F444-760B-CFE9-6382F1275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5242A-D837-4CEA-AE42-CE866023FE9E}" type="datetimeFigureOut">
              <a:rPr lang="en-GB" smtClean="0"/>
              <a:t>23/07/2024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615E63-9F96-B62A-B51B-5476C43F38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2EB61B-15EB-9F60-1A66-CE6B0DBD6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F70A1-79C6-4AB8-9A06-47631CE5FC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63510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57739C-DBEC-7011-F073-7043FDAB1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8CF0B24-9C26-9FC0-877E-FE88A3A541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CEC2EC-93A2-97C1-29FF-395E636095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9A63E7-DA2C-489B-6BEE-9C5514447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F5242A-D837-4CEA-AE42-CE866023FE9E}" type="datetimeFigureOut">
              <a:rPr lang="en-GB" smtClean="0"/>
              <a:t>23/07/2024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F4C22F-B015-02C7-9B8D-21EFC4C0B3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839D5F-1C2F-58BD-7724-ED38C7270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BF70A1-79C6-4AB8-9A06-47631CE5FC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321039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7D9E8F4-608B-AC9D-858D-9456BA9F8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E7F583-8143-F52A-3E6B-2EE96AF857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1FA234-201A-CEDC-7834-2FF3DB38EB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F5242A-D837-4CEA-AE42-CE866023FE9E}" type="datetimeFigureOut">
              <a:rPr lang="en-GB" smtClean="0"/>
              <a:t>23/07/2024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4E0697-8083-0019-6F35-C04D40EBE10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9AEE67-E871-6555-B1BE-C3128114A2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BF70A1-79C6-4AB8-9A06-47631CE5FC8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12515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data.gov.uk/dataset/967b8527-d026-4e83-b7e9-fced372ed061/rural-urban-classification-2011-of-lsoas-in-ew" TargetMode="External"/><Relationship Id="rId13" Type="http://schemas.openxmlformats.org/officeDocument/2006/relationships/hyperlink" Target="https://www.data.gov.uk/dataset/ed629618-7b69-465d-8e0a-0546b1809fc7/lower-super-output-area-lsoa-middle-super-output-area-msoa-and-intermediate-geography-zone-igz-electricity-and-gas-estimates" TargetMode="External"/><Relationship Id="rId3" Type="http://schemas.openxmlformats.org/officeDocument/2006/relationships/hyperlink" Target="https://usmart.io/org/esc/discovery/discovery-view-detail/a5107440-062a-4aa7-9398-6266534463ac" TargetMode="External"/><Relationship Id="rId7" Type="http://schemas.openxmlformats.org/officeDocument/2006/relationships/hyperlink" Target="https://assets.publishing.service.gov.uk/media/6626d0557a6830c5b0a7e4fc/D3-_Domestic_Properties.ods" TargetMode="External"/><Relationship Id="rId12" Type="http://schemas.openxmlformats.org/officeDocument/2006/relationships/hyperlink" Target="https://www.ons.gov.uk/peoplepopulationandcommunity/populationandmigration/populationestimates/datasets/lowersuperoutputareamidyearpopulationestimates" TargetMode="Externa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Relationship Id="rId6" Type="http://schemas.openxmlformats.org/officeDocument/2006/relationships/hyperlink" Target="https://assets.publishing.service.gov.uk/media/6486fff7103ca6000c039cdc/CTSOP1.1_2023.xlsx/" TargetMode="External"/><Relationship Id="rId11" Type="http://schemas.openxmlformats.org/officeDocument/2006/relationships/image" Target="../media/image2.svg"/><Relationship Id="rId5" Type="http://schemas.openxmlformats.org/officeDocument/2006/relationships/hyperlink" Target="https://statistics.ukdataservice.ac.uk/dataset/england-and-wales-census-2021-rm202-household-size-by-number-of-rooms/resource/030f5ea1-2e1f-403e-8de9-72761103dbe8" TargetMode="External"/><Relationship Id="rId10" Type="http://schemas.openxmlformats.org/officeDocument/2006/relationships/image" Target="../media/image1.png"/><Relationship Id="rId4" Type="http://schemas.openxmlformats.org/officeDocument/2006/relationships/hyperlink" Target="https://www.nomisweb.co.uk/datasets/eeh" TargetMode="External"/><Relationship Id="rId9" Type="http://schemas.openxmlformats.org/officeDocument/2006/relationships/hyperlink" Target="https://geoportal.statistics.gov.uk/datasets/ons::postcode-to-oa-2011-to-lsoa-to-msoa-to-lad-august-2022-best-fit-lookup-in-the-uk/about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7" Type="http://schemas.openxmlformats.org/officeDocument/2006/relationships/image" Target="../media/image13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2.png"/><Relationship Id="rId5" Type="http://schemas.openxmlformats.org/officeDocument/2006/relationships/image" Target="../media/image11.sv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1FE5C1C-AC17-3B7D-4CBF-F94ED456EE4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sz="4400" dirty="0"/>
              <a:t>DATA SCIENTIST INTERVIEW TASK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2A429540-8D6E-741A-EBBE-F86FF6D4E29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pl-PL" sz="1800" dirty="0">
                <a:latin typeface="Arial" panose="020B0604020202020204" pitchFamily="34" charset="0"/>
                <a:ea typeface="Calibri" panose="020F0502020204030204" pitchFamily="34" charset="0"/>
              </a:rPr>
              <a:t>D</a:t>
            </a:r>
            <a:r>
              <a:rPr lang="en-GB" sz="18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rivers of energy usage</a:t>
            </a:r>
            <a:r>
              <a:rPr lang="pl-PL" sz="18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 in England and Wales</a:t>
            </a:r>
          </a:p>
          <a:p>
            <a:endParaRPr lang="pl-PL" sz="1800" dirty="0">
              <a:latin typeface="Arial" panose="020B0604020202020204" pitchFamily="34" charset="0"/>
            </a:endParaRPr>
          </a:p>
          <a:p>
            <a:endParaRPr lang="pl-PL" sz="1800" dirty="0">
              <a:latin typeface="Arial" panose="020B0604020202020204" pitchFamily="34" charset="0"/>
            </a:endParaRPr>
          </a:p>
          <a:p>
            <a:pPr algn="l">
              <a:lnSpc>
                <a:spcPct val="100000"/>
              </a:lnSpc>
            </a:pPr>
            <a:r>
              <a:rPr lang="pl-PL" sz="1200" dirty="0">
                <a:latin typeface="Arial" panose="020B0604020202020204" pitchFamily="34" charset="0"/>
              </a:rPr>
              <a:t>Wiktor Owczarz </a:t>
            </a:r>
          </a:p>
          <a:p>
            <a:pPr algn="l">
              <a:lnSpc>
                <a:spcPct val="100000"/>
              </a:lnSpc>
            </a:pPr>
            <a:r>
              <a:rPr lang="pl-PL" sz="1200" dirty="0">
                <a:latin typeface="Arial" panose="020B0604020202020204" pitchFamily="34" charset="0"/>
              </a:rPr>
              <a:t>July 2024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23747487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16135-62B4-9BBA-8ACA-75514BB94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sz="2400" dirty="0"/>
              <a:t>Baseline model</a:t>
            </a:r>
            <a:endParaRPr lang="en-GB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101B26-0955-4E6A-CF78-FE07DD3DCF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662858"/>
            <a:ext cx="6251042" cy="437572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8D9597A-6B25-11BC-5D35-F6A01F3BD5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89211" y="1690688"/>
            <a:ext cx="6685714" cy="467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74839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16135-62B4-9BBA-8ACA-75514BB94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sz="2400" dirty="0"/>
              <a:t>Log transformed model</a:t>
            </a:r>
            <a:endParaRPr lang="en-GB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4EEB0C-2C60-84C3-DBF7-9C97C4DC72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45506" y="1225550"/>
            <a:ext cx="7900986" cy="5267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0213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16135-62B4-9BBA-8ACA-75514BB94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sz="2400" dirty="0"/>
              <a:t>Log transformed model</a:t>
            </a:r>
            <a:endParaRPr lang="en-GB" sz="24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14EEB0C-2C60-84C3-DBF7-9C97C4DC72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97527" y="1821889"/>
            <a:ext cx="5802738" cy="3868493"/>
          </a:xfrm>
          <a:prstGeom prst="rect">
            <a:avLst/>
          </a:prstGeom>
        </p:spPr>
      </p:pic>
      <p:pic>
        <p:nvPicPr>
          <p:cNvPr id="3" name="Picture 2" descr="A diagram of rhombuses&#10;&#10;Description automatically generated">
            <a:extLst>
              <a:ext uri="{FF2B5EF4-FFF2-40B4-BE49-F238E27FC236}">
                <a16:creationId xmlns:a16="http://schemas.microsoft.com/office/drawing/2014/main" id="{D105628A-170D-15F7-C823-2B745A20280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4" y="1821889"/>
            <a:ext cx="5802739" cy="386849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51E3618-02A3-20D3-23AD-93548C61EE84}"/>
              </a:ext>
            </a:extLst>
          </p:cNvPr>
          <p:cNvSpPr txBox="1"/>
          <p:nvPr/>
        </p:nvSpPr>
        <p:spPr>
          <a:xfrm>
            <a:off x="8213440" y="1754332"/>
            <a:ext cx="137091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1200" b="1" dirty="0"/>
              <a:t>Log transformed</a:t>
            </a:r>
            <a:endParaRPr lang="en-GB" sz="1200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614BF43-707D-9A92-BA94-4AA19553BF5B}"/>
              </a:ext>
            </a:extLst>
          </p:cNvPr>
          <p:cNvSpPr txBox="1"/>
          <p:nvPr/>
        </p:nvSpPr>
        <p:spPr>
          <a:xfrm>
            <a:off x="2253427" y="1754332"/>
            <a:ext cx="1370911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1200" b="1" dirty="0"/>
              <a:t>Baseline</a:t>
            </a:r>
            <a:endParaRPr lang="en-GB" sz="1200" b="1" dirty="0"/>
          </a:p>
        </p:txBody>
      </p:sp>
    </p:spTree>
    <p:extLst>
      <p:ext uri="{BB962C8B-B14F-4D97-AF65-F5344CB8AC3E}">
        <p14:creationId xmlns:p14="http://schemas.microsoft.com/office/powerpoint/2010/main" val="18165707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16135-62B4-9BBA-8ACA-75514BB94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sz="2400" dirty="0"/>
              <a:t>Log transformed model</a:t>
            </a:r>
            <a:endParaRPr lang="en-GB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101B26-0955-4E6A-CF78-FE07DD3DCF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662858"/>
            <a:ext cx="6251041" cy="437572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8D9597A-6B25-11BC-5D35-F6A01F3BD5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89211" y="1690688"/>
            <a:ext cx="6685713" cy="467999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96461D1-35E9-3F78-B82C-C5A42A33E746}"/>
              </a:ext>
            </a:extLst>
          </p:cNvPr>
          <p:cNvSpPr txBox="1"/>
          <p:nvPr/>
        </p:nvSpPr>
        <p:spPr>
          <a:xfrm>
            <a:off x="729245" y="5996843"/>
            <a:ext cx="176984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1100" dirty="0"/>
              <a:t>Best alpha: 4.71</a:t>
            </a:r>
          </a:p>
        </p:txBody>
      </p:sp>
    </p:spTree>
    <p:extLst>
      <p:ext uri="{BB962C8B-B14F-4D97-AF65-F5344CB8AC3E}">
        <p14:creationId xmlns:p14="http://schemas.microsoft.com/office/powerpoint/2010/main" val="35581538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36F348-7871-5FD2-2770-33FE07A34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2400" dirty="0"/>
              <a:t>Summary and future work</a:t>
            </a:r>
            <a:br>
              <a:rPr lang="en-GB" sz="2400" dirty="0"/>
            </a:br>
            <a:endParaRPr lang="en-GB" sz="2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6B3ABA-68EC-0642-8148-3EB631123C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51848"/>
            <a:ext cx="105156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pl-PL" sz="1200" b="1" dirty="0"/>
          </a:p>
          <a:p>
            <a:pPr marL="0" indent="0">
              <a:buNone/>
            </a:pPr>
            <a:r>
              <a:rPr lang="en-US" sz="1200" b="1" u="sng" dirty="0"/>
              <a:t>Key Findings</a:t>
            </a:r>
            <a:endParaRPr lang="pl-PL" sz="1200" b="1" u="sng" dirty="0"/>
          </a:p>
          <a:p>
            <a:r>
              <a:rPr lang="en-US" sz="1200" b="1" dirty="0"/>
              <a:t>OLS Regression and Ridge Regression:</a:t>
            </a:r>
            <a:endParaRPr lang="pl-PL" sz="1200" b="1" dirty="0"/>
          </a:p>
          <a:p>
            <a:pPr lvl="1">
              <a:buFont typeface="Symbol" panose="05050102010706020507" pitchFamily="18" charset="2"/>
              <a:buChar char="-"/>
            </a:pPr>
            <a:r>
              <a:rPr lang="en-US" sz="1200" dirty="0"/>
              <a:t>Provided interpretable linear relationships between predictors and energy consumption.</a:t>
            </a:r>
            <a:r>
              <a:rPr lang="pl-PL" sz="1200" dirty="0"/>
              <a:t> </a:t>
            </a:r>
            <a:r>
              <a:rPr lang="en-US" sz="1200" dirty="0"/>
              <a:t>Indicated that geographical location (e.g., being in Wales) and rural settings are significant predictors of energy consumption.</a:t>
            </a:r>
            <a:endParaRPr lang="pl-PL" sz="1200" dirty="0"/>
          </a:p>
          <a:p>
            <a:r>
              <a:rPr lang="en-US" sz="1200" b="1" dirty="0"/>
              <a:t>Random Forest:</a:t>
            </a:r>
            <a:r>
              <a:rPr lang="pl-PL" sz="1200" b="1" dirty="0"/>
              <a:t> </a:t>
            </a:r>
          </a:p>
          <a:p>
            <a:pPr lvl="1">
              <a:buFont typeface="Symbol" panose="05050102010706020507" pitchFamily="18" charset="2"/>
              <a:buChar char="-"/>
            </a:pPr>
            <a:r>
              <a:rPr lang="en-US" sz="1200" dirty="0"/>
              <a:t>Captured non-linear relationships and interactions between variables.</a:t>
            </a:r>
            <a:r>
              <a:rPr lang="pl-PL" sz="1200" dirty="0"/>
              <a:t> </a:t>
            </a:r>
            <a:r>
              <a:rPr lang="en-US" sz="1200" dirty="0"/>
              <a:t>Identified </a:t>
            </a:r>
            <a:r>
              <a:rPr lang="pl-PL" sz="1200" dirty="0"/>
              <a:t>additional</a:t>
            </a:r>
            <a:r>
              <a:rPr lang="en-US" sz="1200" dirty="0"/>
              <a:t> important features, highlighting complex interactions not captured by linear models.</a:t>
            </a:r>
            <a:endParaRPr lang="pl-PL" sz="1200" dirty="0"/>
          </a:p>
          <a:p>
            <a:pPr marL="0" indent="0">
              <a:buNone/>
            </a:pPr>
            <a:endParaRPr lang="pl-PL" sz="1200" b="1" dirty="0"/>
          </a:p>
          <a:p>
            <a:pPr marL="0" indent="0">
              <a:buNone/>
            </a:pPr>
            <a:r>
              <a:rPr lang="en-GB" sz="1200" b="1" u="sng" dirty="0"/>
              <a:t>Future Directions for Analysis</a:t>
            </a:r>
            <a:endParaRPr lang="en-GB" sz="1200" u="sng" dirty="0"/>
          </a:p>
          <a:p>
            <a:r>
              <a:rPr lang="en-GB" sz="1200" b="1" dirty="0"/>
              <a:t>Utilize Panel Data:</a:t>
            </a:r>
            <a:endParaRPr lang="en-GB" sz="1200" dirty="0"/>
          </a:p>
          <a:p>
            <a:pPr lvl="1">
              <a:buFont typeface="Symbol" panose="05050102010706020507" pitchFamily="18" charset="2"/>
              <a:buChar char="-"/>
            </a:pPr>
            <a:r>
              <a:rPr lang="en-GB" sz="1200" dirty="0"/>
              <a:t>Incorporate time-varying data to </a:t>
            </a:r>
            <a:r>
              <a:rPr lang="en-GB" sz="1200" dirty="0" err="1"/>
              <a:t>analyze</a:t>
            </a:r>
            <a:r>
              <a:rPr lang="en-GB" sz="1200" dirty="0"/>
              <a:t> trends and patterns over time.</a:t>
            </a:r>
          </a:p>
          <a:p>
            <a:r>
              <a:rPr lang="en-GB" sz="1200" b="1" dirty="0"/>
              <a:t>Incorporate Domain Knowledge:</a:t>
            </a:r>
            <a:endParaRPr lang="en-GB" sz="1200" dirty="0"/>
          </a:p>
          <a:p>
            <a:pPr lvl="1">
              <a:buFont typeface="Symbol" panose="05050102010706020507" pitchFamily="18" charset="2"/>
              <a:buChar char="-"/>
            </a:pPr>
            <a:r>
              <a:rPr lang="en-GB" sz="1200" dirty="0"/>
              <a:t>Investigate potential policy changes or events that could impact energy consumption.</a:t>
            </a:r>
          </a:p>
          <a:p>
            <a:pPr lvl="1">
              <a:buFont typeface="Symbol" panose="05050102010706020507" pitchFamily="18" charset="2"/>
              <a:buChar char="-"/>
            </a:pPr>
            <a:r>
              <a:rPr lang="en-GB" sz="1200" dirty="0"/>
              <a:t>For example, compare energy consumption in Wales before and after a policy change using methods like difference-in-differences.</a:t>
            </a:r>
          </a:p>
          <a:p>
            <a:pPr lvl="1">
              <a:buFont typeface="Symbol" panose="05050102010706020507" pitchFamily="18" charset="2"/>
              <a:buChar char="-"/>
            </a:pPr>
            <a:r>
              <a:rPr lang="en-GB" sz="1200" dirty="0"/>
              <a:t>Or; more advanced causal inference techniques such as Double Machine Learning (DML) to account for non-linear relationships.</a:t>
            </a:r>
          </a:p>
          <a:p>
            <a:r>
              <a:rPr lang="en-GB" sz="1200" b="1" dirty="0"/>
              <a:t>Stratified K-Fold Cross-Validation:</a:t>
            </a:r>
            <a:endParaRPr lang="en-GB" sz="1200" dirty="0"/>
          </a:p>
          <a:p>
            <a:pPr lvl="1">
              <a:buFont typeface="Symbol" panose="05050102010706020507" pitchFamily="18" charset="2"/>
              <a:buChar char="-"/>
            </a:pPr>
            <a:r>
              <a:rPr lang="en-GB" sz="1200" dirty="0"/>
              <a:t>Explore using Stratified K-Fold Cross-Validation to account for geographical heterogeneity and ensure more balanced folds.</a:t>
            </a:r>
          </a:p>
        </p:txBody>
      </p:sp>
    </p:spTree>
    <p:extLst>
      <p:ext uri="{BB962C8B-B14F-4D97-AF65-F5344CB8AC3E}">
        <p14:creationId xmlns:p14="http://schemas.microsoft.com/office/powerpoint/2010/main" val="40092512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A9513-FF31-4902-7142-782C1AD857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4CCA79-C1B7-91DB-7875-9BE4B79076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23529"/>
            <a:ext cx="10515600" cy="49554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1800" b="1" dirty="0"/>
              <a:t>Task: </a:t>
            </a:r>
            <a:r>
              <a:rPr lang="pl-PL" sz="1800" dirty="0"/>
              <a:t>identify drivers of energy consumption in England and Wales. </a:t>
            </a:r>
          </a:p>
          <a:p>
            <a:pPr marL="0" indent="0">
              <a:buNone/>
            </a:pPr>
            <a:endParaRPr lang="pl-PL" sz="1200" dirty="0"/>
          </a:p>
          <a:p>
            <a:pPr marL="0" indent="0">
              <a:buNone/>
            </a:pPr>
            <a:endParaRPr lang="pl-PL" sz="1200" dirty="0"/>
          </a:p>
          <a:p>
            <a:pPr marL="0" indent="0">
              <a:buNone/>
            </a:pPr>
            <a:endParaRPr lang="pl-PL" sz="1200" dirty="0"/>
          </a:p>
          <a:p>
            <a:pPr marL="0" indent="0">
              <a:buNone/>
            </a:pPr>
            <a:endParaRPr lang="pl-PL" sz="1200" dirty="0"/>
          </a:p>
          <a:p>
            <a:pPr marL="0" indent="0">
              <a:buNone/>
            </a:pPr>
            <a:endParaRPr lang="pl-PL" sz="1200" dirty="0"/>
          </a:p>
          <a:p>
            <a:pPr marL="0" indent="0">
              <a:buNone/>
            </a:pPr>
            <a:endParaRPr lang="pl-PL" sz="12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F7B94F2-5873-E950-278A-1996634139B4}"/>
              </a:ext>
            </a:extLst>
          </p:cNvPr>
          <p:cNvSpPr txBox="1"/>
          <p:nvPr/>
        </p:nvSpPr>
        <p:spPr>
          <a:xfrm>
            <a:off x="871991" y="3009961"/>
            <a:ext cx="609668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pl-PL" sz="1800" b="1" dirty="0"/>
              <a:t>Outline:</a:t>
            </a:r>
          </a:p>
          <a:p>
            <a:pPr marL="0" indent="0">
              <a:buNone/>
            </a:pPr>
            <a:endParaRPr lang="pl-PL" sz="1800" dirty="0"/>
          </a:p>
          <a:p>
            <a:pPr marL="514350" indent="-514350">
              <a:buAutoNum type="arabicPeriod"/>
            </a:pPr>
            <a:r>
              <a:rPr lang="pl-PL" sz="1800" dirty="0"/>
              <a:t>Data Load</a:t>
            </a:r>
          </a:p>
          <a:p>
            <a:pPr marL="514350" indent="-514350">
              <a:buAutoNum type="arabicPeriod"/>
            </a:pPr>
            <a:r>
              <a:rPr lang="pl-PL" sz="1800" dirty="0"/>
              <a:t>Exploratory data analysis </a:t>
            </a:r>
          </a:p>
          <a:p>
            <a:pPr marL="514350" indent="-514350">
              <a:buAutoNum type="arabicPeriod"/>
            </a:pPr>
            <a:r>
              <a:rPr lang="pl-PL" sz="1800" dirty="0"/>
              <a:t>Modeling </a:t>
            </a:r>
          </a:p>
          <a:p>
            <a:pPr marL="514350" indent="-514350">
              <a:buAutoNum type="arabicPeriod"/>
            </a:pPr>
            <a:r>
              <a:rPr lang="pl-PL" sz="1800" dirty="0"/>
              <a:t>Summary and future work</a:t>
            </a:r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1882940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AEC6367E-D431-17AE-3E98-E320C5C8F4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2441936"/>
              </p:ext>
            </p:extLst>
          </p:nvPr>
        </p:nvGraphicFramePr>
        <p:xfrm>
          <a:off x="914034" y="733668"/>
          <a:ext cx="10074784" cy="4197359"/>
        </p:xfrm>
        <a:graphic>
          <a:graphicData uri="http://schemas.openxmlformats.org/drawingml/2006/table">
            <a:tbl>
              <a:tblPr>
                <a:tableStyleId>{0660B408-B3CF-4A94-85FC-2B1E0A45F4A2}</a:tableStyleId>
              </a:tblPr>
              <a:tblGrid>
                <a:gridCol w="2518696">
                  <a:extLst>
                    <a:ext uri="{9D8B030D-6E8A-4147-A177-3AD203B41FA5}">
                      <a16:colId xmlns:a16="http://schemas.microsoft.com/office/drawing/2014/main" val="1596393626"/>
                    </a:ext>
                  </a:extLst>
                </a:gridCol>
                <a:gridCol w="2518696">
                  <a:extLst>
                    <a:ext uri="{9D8B030D-6E8A-4147-A177-3AD203B41FA5}">
                      <a16:colId xmlns:a16="http://schemas.microsoft.com/office/drawing/2014/main" val="1597964373"/>
                    </a:ext>
                  </a:extLst>
                </a:gridCol>
                <a:gridCol w="2518696">
                  <a:extLst>
                    <a:ext uri="{9D8B030D-6E8A-4147-A177-3AD203B41FA5}">
                      <a16:colId xmlns:a16="http://schemas.microsoft.com/office/drawing/2014/main" val="2288497975"/>
                    </a:ext>
                  </a:extLst>
                </a:gridCol>
                <a:gridCol w="2518696">
                  <a:extLst>
                    <a:ext uri="{9D8B030D-6E8A-4147-A177-3AD203B41FA5}">
                      <a16:colId xmlns:a16="http://schemas.microsoft.com/office/drawing/2014/main" val="2528375227"/>
                    </a:ext>
                  </a:extLst>
                </a:gridCol>
              </a:tblGrid>
              <a:tr h="321435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noProof="0" dirty="0">
                          <a:effectLst/>
                        </a:rPr>
                        <a:t>Dataset</a:t>
                      </a:r>
                      <a:endParaRPr lang="en-GB" sz="1100" b="1" i="0" u="none" strike="noStrike" noProof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924" marR="1924" marT="1924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noProof="0" dirty="0">
                          <a:effectLst/>
                        </a:rPr>
                        <a:t>Source</a:t>
                      </a:r>
                      <a:endParaRPr lang="en-GB" sz="1100" b="1" i="0" u="none" strike="noStrike" noProof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924" marR="1924" marT="1924" marB="0"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noProof="0" dirty="0">
                          <a:effectLst/>
                        </a:rPr>
                        <a:t>Data Type</a:t>
                      </a:r>
                      <a:endParaRPr lang="en-GB" sz="1100" b="1" i="0" u="none" strike="noStrike" noProof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924" marR="1924" marT="1924" marB="0"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100" b="1" u="none" strike="noStrike" noProof="0" dirty="0">
                          <a:effectLst/>
                        </a:rPr>
                        <a:t>Notes</a:t>
                      </a:r>
                      <a:endParaRPr lang="en-GB" sz="1100" b="1" i="0" u="none" strike="noStrike" noProof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924" marR="1924" marT="1924" marB="0" anchor="ctr"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9600871"/>
                  </a:ext>
                </a:extLst>
              </a:tr>
              <a:tr h="453601">
                <a:tc>
                  <a:txBody>
                    <a:bodyPr/>
                    <a:lstStyle/>
                    <a:p>
                      <a:pPr algn="l" fontAlgn="ctr"/>
                      <a:r>
                        <a:rPr lang="en-GB" sz="1100" u="none" strike="noStrike" noProof="0" dirty="0">
                          <a:effectLst/>
                        </a:rPr>
                        <a:t>Energy Consumption Data</a:t>
                      </a:r>
                      <a:endParaRPr lang="en-GB" sz="1100" b="1" i="0" u="none" strike="noStrike" noProof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924" marR="1924" marT="1924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100" u="sng" strike="noStrike" noProof="0" dirty="0">
                          <a:effectLst/>
                          <a:hlinkClick r:id="rId3"/>
                        </a:rPr>
                        <a:t>Energy Systems Catapult</a:t>
                      </a:r>
                      <a:endParaRPr lang="en-GB" sz="1100" b="0" i="0" u="sng" strike="noStrike" noProof="0" dirty="0">
                        <a:solidFill>
                          <a:srgbClr val="0563C1"/>
                        </a:solidFill>
                        <a:effectLst/>
                        <a:latin typeface="+mn-lt"/>
                      </a:endParaRPr>
                    </a:p>
                  </a:txBody>
                  <a:tcPr marL="1924" marR="1924" marT="1924" marB="0"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100" u="none" strike="noStrike" noProof="0" dirty="0">
                          <a:effectLst/>
                        </a:rPr>
                        <a:t>Avg. gas and electricity consumption per LSOA, est. population data.</a:t>
                      </a:r>
                      <a:endParaRPr lang="en-GB" sz="1100" b="0" i="0" u="none" strike="noStrike" noProof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924" marR="1924" marT="1924" marB="0"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100" u="none" strike="noStrike" noProof="0" dirty="0">
                          <a:effectLst/>
                        </a:rPr>
                        <a:t>Data for 2020/2021 based on 2011 census boundaries.</a:t>
                      </a:r>
                      <a:endParaRPr lang="en-GB" sz="1100" b="0" i="0" u="none" strike="noStrike" noProof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924" marR="1924" marT="1924" marB="0" anchor="ctr"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36013723"/>
                  </a:ext>
                </a:extLst>
              </a:tr>
              <a:tr h="554402">
                <a:tc>
                  <a:txBody>
                    <a:bodyPr/>
                    <a:lstStyle/>
                    <a:p>
                      <a:pPr algn="l" fontAlgn="ctr"/>
                      <a:r>
                        <a:rPr lang="en-GB" sz="1100" u="none" strike="noStrike" noProof="0" dirty="0">
                          <a:effectLst/>
                        </a:rPr>
                        <a:t>Energy Efficiency of Housing</a:t>
                      </a:r>
                      <a:endParaRPr lang="en-GB" sz="1100" b="1" i="0" u="none" strike="noStrike" noProof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924" marR="1924" marT="1924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100" u="sng" strike="noStrike" noProof="0" dirty="0">
                          <a:effectLst/>
                          <a:hlinkClick r:id="rId4"/>
                        </a:rPr>
                        <a:t>Nomis</a:t>
                      </a:r>
                      <a:endParaRPr lang="en-GB" sz="1100" b="0" i="0" u="sng" strike="noStrike" noProof="0" dirty="0">
                        <a:solidFill>
                          <a:srgbClr val="0563C1"/>
                        </a:solidFill>
                        <a:effectLst/>
                        <a:latin typeface="+mn-lt"/>
                      </a:endParaRPr>
                    </a:p>
                  </a:txBody>
                  <a:tcPr marL="1924" marR="1924" marT="1924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100" u="none" strike="noStrike" noProof="0" dirty="0">
                          <a:effectLst/>
                        </a:rPr>
                        <a:t>No. of Energy Performance Certificates (EPCs) by efficiency band (A-G) per LSOA.</a:t>
                      </a:r>
                      <a:endParaRPr lang="en-GB" sz="1100" b="0" i="0" u="none" strike="noStrike" noProof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924" marR="1924" marT="1924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100" u="none" strike="noStrike" noProof="0" dirty="0">
                          <a:effectLst/>
                        </a:rPr>
                        <a:t>Based on 2021 boundaries, valid for 10 years, not all dwellings covered.</a:t>
                      </a:r>
                      <a:endParaRPr lang="en-GB" sz="1100" b="0" i="0" u="none" strike="noStrike" noProof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924" marR="1924" marT="1924" marB="0" anchor="ctr"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8905952"/>
                  </a:ext>
                </a:extLst>
              </a:tr>
              <a:tr h="403201">
                <a:tc>
                  <a:txBody>
                    <a:bodyPr/>
                    <a:lstStyle/>
                    <a:p>
                      <a:pPr algn="l" fontAlgn="ctr"/>
                      <a:r>
                        <a:rPr lang="en-GB" sz="1100" u="none" strike="noStrike" noProof="0" dirty="0">
                          <a:effectLst/>
                        </a:rPr>
                        <a:t>Household Size from Census Data</a:t>
                      </a:r>
                      <a:endParaRPr lang="en-GB" sz="1100" b="1" i="0" u="none" strike="noStrike" noProof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924" marR="1924" marT="1924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100" u="sng" strike="noStrike" noProof="0" dirty="0">
                          <a:effectLst/>
                          <a:hlinkClick r:id="rId5"/>
                        </a:rPr>
                        <a:t>2021 Census</a:t>
                      </a:r>
                      <a:endParaRPr lang="en-GB" sz="1100" b="0" i="0" u="sng" strike="noStrike" noProof="0" dirty="0">
                        <a:solidFill>
                          <a:srgbClr val="0563C1"/>
                        </a:solidFill>
                        <a:effectLst/>
                        <a:latin typeface="+mn-lt"/>
                      </a:endParaRPr>
                    </a:p>
                  </a:txBody>
                  <a:tcPr marL="1924" marR="1924" marT="1924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100" u="none" strike="noStrike" noProof="0" dirty="0">
                          <a:effectLst/>
                        </a:rPr>
                        <a:t>Household size, no. of rooms, no. of people per LSOA.</a:t>
                      </a:r>
                      <a:endParaRPr lang="en-GB" sz="1100" b="0" i="0" u="none" strike="noStrike" noProof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924" marR="1924" marT="1924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100" u="none" strike="noStrike" noProof="0" dirty="0">
                          <a:effectLst/>
                        </a:rPr>
                        <a:t>Based on 2021 boundaries.</a:t>
                      </a:r>
                      <a:endParaRPr lang="en-GB" sz="1100" b="0" i="0" u="none" strike="noStrike" noProof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924" marR="1924" marT="1924" marB="0" anchor="ctr"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048110"/>
                  </a:ext>
                </a:extLst>
              </a:tr>
              <a:tr h="806404">
                <a:tc>
                  <a:txBody>
                    <a:bodyPr/>
                    <a:lstStyle/>
                    <a:p>
                      <a:pPr algn="l" fontAlgn="ctr"/>
                      <a:r>
                        <a:rPr lang="en-GB" sz="1100" u="none" strike="noStrike" noProof="0" dirty="0">
                          <a:effectLst/>
                        </a:rPr>
                        <a:t>Data on Dwellings by Council Tax Band</a:t>
                      </a:r>
                      <a:endParaRPr lang="en-GB" sz="1100" b="1" i="0" u="none" strike="noStrike" noProof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924" marR="1924" marT="1924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100" u="sng" strike="noStrike" noProof="0" dirty="0">
                          <a:effectLst/>
                          <a:hlinkClick r:id="rId6"/>
                        </a:rPr>
                        <a:t>Valuation Office Agency</a:t>
                      </a:r>
                      <a:endParaRPr lang="en-GB" sz="1100" b="0" i="0" u="sng" strike="noStrike" noProof="0" dirty="0">
                        <a:solidFill>
                          <a:srgbClr val="0563C1"/>
                        </a:solidFill>
                        <a:effectLst/>
                        <a:latin typeface="+mn-lt"/>
                      </a:endParaRPr>
                    </a:p>
                  </a:txBody>
                  <a:tcPr marL="1924" marR="1924" marT="1924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100" u="none" strike="noStrike" noProof="0" dirty="0">
                          <a:effectLst/>
                        </a:rPr>
                        <a:t>No. of properties in each tax band (A-I) per LSOA.</a:t>
                      </a:r>
                      <a:endParaRPr lang="en-GB" sz="1100" b="0" i="0" u="none" strike="noStrike" noProof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924" marR="1924" marT="1924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100" u="none" strike="noStrike" noProof="0" dirty="0">
                          <a:effectLst/>
                        </a:rPr>
                        <a:t>All counts rounded to nearest 10, counts 1-4 presented as 1, includes zeros. Based on 2021 boundaries.</a:t>
                      </a:r>
                      <a:endParaRPr lang="en-GB" sz="1100" b="0" i="0" u="none" strike="noStrike" noProof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924" marR="1924" marT="1924" marB="0" anchor="ctr"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0278618"/>
                  </a:ext>
                </a:extLst>
              </a:tr>
              <a:tr h="756004">
                <a:tc>
                  <a:txBody>
                    <a:bodyPr/>
                    <a:lstStyle/>
                    <a:p>
                      <a:pPr algn="l" fontAlgn="ctr"/>
                      <a:r>
                        <a:rPr lang="en-GB" sz="1100" u="none" strike="noStrike" noProof="0" dirty="0">
                          <a:effectLst/>
                        </a:rPr>
                        <a:t>Domestic Properties Energy Cost and Usage</a:t>
                      </a:r>
                      <a:endParaRPr lang="en-GB" sz="1100" b="1" i="0" u="none" strike="noStrike" noProof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924" marR="1924" marT="1924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100" u="sng" strike="noStrike" noProof="0" dirty="0">
                          <a:effectLst/>
                          <a:hlinkClick r:id="rId7"/>
                        </a:rPr>
                        <a:t>Ministry of Housing, Communities and Local Government</a:t>
                      </a:r>
                      <a:endParaRPr lang="en-GB" sz="1100" b="0" i="0" u="sng" strike="noStrike" noProof="0" dirty="0">
                        <a:solidFill>
                          <a:srgbClr val="0563C1"/>
                        </a:solidFill>
                        <a:effectLst/>
                        <a:latin typeface="+mn-lt"/>
                      </a:endParaRPr>
                    </a:p>
                  </a:txBody>
                  <a:tcPr marL="1924" marR="1924" marT="1924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100" u="none" strike="noStrike" noProof="0" dirty="0">
                          <a:effectLst/>
                        </a:rPr>
                        <a:t>Avg. lighting and heating cost per LSOA.</a:t>
                      </a:r>
                      <a:endParaRPr lang="en-GB" sz="1100" b="0" i="0" u="none" strike="noStrike" noProof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924" marR="1924" marT="1924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100" u="none" strike="noStrike" noProof="0" dirty="0">
                          <a:effectLst/>
                        </a:rPr>
                        <a:t>Filtered for 2021, yearly metrics from quarterly data, based on 339 LA codes, mapped to LSOA assuming local equality.</a:t>
                      </a:r>
                      <a:endParaRPr lang="en-GB" sz="1100" b="0" i="0" u="none" strike="noStrike" noProof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924" marR="1924" marT="1924" marB="0" anchor="ctr"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96007371"/>
                  </a:ext>
                </a:extLst>
              </a:tr>
              <a:tr h="347910">
                <a:tc>
                  <a:txBody>
                    <a:bodyPr/>
                    <a:lstStyle/>
                    <a:p>
                      <a:pPr algn="l" fontAlgn="ctr"/>
                      <a:r>
                        <a:rPr lang="en-GB" sz="1100" u="none" strike="noStrike" noProof="0" dirty="0">
                          <a:effectLst/>
                        </a:rPr>
                        <a:t>Rural Urban Classification (2011) of LSOAs</a:t>
                      </a:r>
                      <a:endParaRPr lang="en-GB" sz="1100" b="1" i="0" u="none" strike="noStrike" noProof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924" marR="1924" marT="1924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100" u="sng" strike="noStrike" noProof="0" dirty="0">
                          <a:effectLst/>
                          <a:hlinkClick r:id="rId8"/>
                        </a:rPr>
                        <a:t>ONS</a:t>
                      </a:r>
                      <a:endParaRPr lang="en-GB" sz="1100" b="0" i="0" u="sng" strike="noStrike" noProof="0" dirty="0">
                        <a:solidFill>
                          <a:srgbClr val="0563C1"/>
                        </a:solidFill>
                        <a:effectLst/>
                        <a:latin typeface="+mn-lt"/>
                      </a:endParaRPr>
                    </a:p>
                  </a:txBody>
                  <a:tcPr marL="1924" marR="1924" marT="1924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100" u="none" strike="noStrike" noProof="0" dirty="0">
                          <a:effectLst/>
                        </a:rPr>
                        <a:t>Rural-urban classification per LSOA.</a:t>
                      </a:r>
                      <a:endParaRPr lang="en-GB" sz="1100" b="0" i="0" u="none" strike="noStrike" noProof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924" marR="1924" marT="1924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100" u="none" strike="noStrike" noProof="0" dirty="0">
                          <a:effectLst/>
                        </a:rPr>
                        <a:t>Based on 2011 data.</a:t>
                      </a:r>
                      <a:endParaRPr lang="en-GB" sz="1100" b="0" i="0" u="none" strike="noStrike" noProof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924" marR="1924" marT="1924" marB="0" anchor="ctr"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93662928"/>
                  </a:ext>
                </a:extLst>
              </a:tr>
              <a:tr h="554402">
                <a:tc>
                  <a:txBody>
                    <a:bodyPr/>
                    <a:lstStyle/>
                    <a:p>
                      <a:pPr algn="l" fontAlgn="ctr"/>
                      <a:r>
                        <a:rPr lang="en-GB" sz="1100" u="none" strike="noStrike" noProof="0" dirty="0">
                          <a:effectLst/>
                        </a:rPr>
                        <a:t>Postcode to OA to LSOA to MSOA to LAD Lookup</a:t>
                      </a:r>
                      <a:endParaRPr lang="en-GB" sz="1100" b="1" i="0" u="none" strike="noStrike" noProof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924" marR="1924" marT="1924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100" u="sng" strike="noStrike" noProof="0" dirty="0">
                          <a:effectLst/>
                          <a:hlinkClick r:id="rId9"/>
                        </a:rPr>
                        <a:t>ONS</a:t>
                      </a:r>
                      <a:endParaRPr lang="en-GB" sz="1100" b="0" i="0" u="sng" strike="noStrike" noProof="0" dirty="0">
                        <a:solidFill>
                          <a:srgbClr val="0563C1"/>
                        </a:solidFill>
                        <a:effectLst/>
                        <a:latin typeface="+mn-lt"/>
                      </a:endParaRPr>
                    </a:p>
                  </a:txBody>
                  <a:tcPr marL="1924" marR="1924" marT="1924" marB="0" anchor="ctr"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GB" sz="1100" u="none" strike="noStrike" noProof="0" dirty="0">
                          <a:effectLst/>
                        </a:rPr>
                        <a:t>Mapping from postcode to different geographic units (OA, LSOA, MSOA, LAD).</a:t>
                      </a:r>
                      <a:endParaRPr lang="en-GB" sz="1100" b="0" i="0" u="none" strike="noStrike" noProof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924" marR="1924" marT="1924" marB="0" anchor="ctr"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en-GB" sz="1100" b="0" i="0" u="none" strike="noStrike" noProof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924" marR="1924" marT="1924" marB="0" anchor="ctr"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51427665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38F9BD1D-F139-FB09-22D5-EB26497147F0}"/>
              </a:ext>
            </a:extLst>
          </p:cNvPr>
          <p:cNvSpPr txBox="1"/>
          <p:nvPr/>
        </p:nvSpPr>
        <p:spPr>
          <a:xfrm>
            <a:off x="914034" y="4931027"/>
            <a:ext cx="8751137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b="1" dirty="0"/>
              <a:t>Notes:</a:t>
            </a:r>
            <a:r>
              <a:rPr lang="pl-PL" sz="900" b="1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900" dirty="0"/>
              <a:t>Energy Efficiency, Household Size, and Tax Bands: Based on 2021 LSOA boundaries, covering 35,672 locations.</a:t>
            </a:r>
            <a:endParaRPr lang="pl-PL" sz="9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900" dirty="0"/>
              <a:t>Other Datasets: Cover fewer locations</a:t>
            </a:r>
            <a:r>
              <a:rPr lang="pl-PL" sz="900" dirty="0"/>
              <a:t> (likely based on 2011</a:t>
            </a:r>
            <a:r>
              <a:rPr lang="en-US" sz="900" dirty="0"/>
              <a:t>, resulting in a combined dataset of 30,637 observations.</a:t>
            </a:r>
            <a:r>
              <a:rPr lang="pl-PL" sz="900" dirty="0"/>
              <a:t> </a:t>
            </a:r>
            <a:r>
              <a:rPr lang="en-US" sz="900" dirty="0"/>
              <a:t>Urban-Rural Classification: Based on 2011 data.</a:t>
            </a:r>
            <a:endParaRPr lang="pl-PL" sz="9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pl-PL" sz="1050" dirty="0"/>
          </a:p>
          <a:p>
            <a:endParaRPr lang="en-GB" sz="1050" dirty="0"/>
          </a:p>
        </p:txBody>
      </p:sp>
      <p:pic>
        <p:nvPicPr>
          <p:cNvPr id="20" name="Graphic 19" descr="Warning with solid fill">
            <a:extLst>
              <a:ext uri="{FF2B5EF4-FFF2-40B4-BE49-F238E27FC236}">
                <a16:creationId xmlns:a16="http://schemas.microsoft.com/office/drawing/2014/main" id="{1D96C43B-720C-9B74-8459-9D7DA7E12D4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914034" y="5928762"/>
            <a:ext cx="340588" cy="340588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FF2C471-D85B-62C1-270F-1438331A7E1E}"/>
              </a:ext>
            </a:extLst>
          </p:cNvPr>
          <p:cNvSpPr txBox="1"/>
          <p:nvPr/>
        </p:nvSpPr>
        <p:spPr>
          <a:xfrm>
            <a:off x="1310756" y="5822057"/>
            <a:ext cx="967806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1200" dirty="0"/>
              <a:t>Better </a:t>
            </a:r>
            <a:r>
              <a:rPr lang="en-US" sz="1200" dirty="0"/>
              <a:t>data</a:t>
            </a:r>
            <a:r>
              <a:rPr lang="pl-PL" sz="1200" dirty="0"/>
              <a:t> sources are available. I </a:t>
            </a:r>
            <a:r>
              <a:rPr lang="en-US" sz="1200" dirty="0"/>
              <a:t>would prefer separate </a:t>
            </a:r>
            <a:r>
              <a:rPr lang="pl-PL" sz="1200" dirty="0"/>
              <a:t>energy </a:t>
            </a:r>
            <a:r>
              <a:rPr lang="en-US" sz="1200" dirty="0"/>
              <a:t>consumption and population data from </a:t>
            </a:r>
            <a:r>
              <a:rPr lang="en-US" sz="1200" dirty="0">
                <a:hlinkClick r:id="rId12"/>
              </a:rPr>
              <a:t>ONS Population Estimates</a:t>
            </a:r>
            <a:r>
              <a:rPr lang="en-US" sz="1200" dirty="0"/>
              <a:t> and </a:t>
            </a:r>
            <a:r>
              <a:rPr lang="en-US" sz="1200" dirty="0">
                <a:hlinkClick r:id="rId13"/>
              </a:rPr>
              <a:t>Electricity and Gas Estimates</a:t>
            </a:r>
            <a:r>
              <a:rPr lang="en-US" sz="1200" dirty="0"/>
              <a:t>. Due to time constraints, this was not pursued. These sources include variables like median age and gender</a:t>
            </a:r>
            <a:r>
              <a:rPr lang="pl-PL" sz="1200" dirty="0"/>
              <a:t> and are time series</a:t>
            </a:r>
            <a:r>
              <a:rPr lang="en-US" sz="1200" dirty="0"/>
              <a:t>.</a:t>
            </a:r>
            <a:endParaRPr lang="en-GB" sz="12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736906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167CD14-58DB-86FF-D984-585F89FEA8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7111" y="1"/>
            <a:ext cx="8572500" cy="6857999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5750702-3758-A989-CC64-38B06B66ED0B}"/>
              </a:ext>
            </a:extLst>
          </p:cNvPr>
          <p:cNvSpPr/>
          <p:nvPr/>
        </p:nvSpPr>
        <p:spPr>
          <a:xfrm>
            <a:off x="1631950" y="5192633"/>
            <a:ext cx="776817" cy="15722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E5F8BE2-8A78-035C-E049-99A5CE998F9E}"/>
              </a:ext>
            </a:extLst>
          </p:cNvPr>
          <p:cNvSpPr txBox="1"/>
          <p:nvPr/>
        </p:nvSpPr>
        <p:spPr>
          <a:xfrm>
            <a:off x="8486832" y="1610348"/>
            <a:ext cx="3355853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pl-PL" sz="1100" b="1" dirty="0"/>
              <a:t>Energy consumption </a:t>
            </a:r>
            <a:r>
              <a:rPr lang="pl-PL" sz="1100" dirty="0"/>
              <a:t>is highly correlated with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pl-PL" sz="1100" dirty="0"/>
              <a:t>Number of</a:t>
            </a:r>
            <a:r>
              <a:rPr lang="en-US" sz="1100" dirty="0"/>
              <a:t> electricity and gas meters.</a:t>
            </a:r>
            <a:endParaRPr lang="pl-PL" sz="1100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pl-PL" sz="1100" dirty="0"/>
              <a:t>Lower efficiency dwellings (Band D and E).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pl-PL" sz="1100" dirty="0"/>
              <a:t>Bigger housholds (5 and 6+ rooms).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pl-PL" sz="1100" dirty="0"/>
              <a:t>More expensive properties (Tax bands E-G).</a:t>
            </a:r>
          </a:p>
          <a:p>
            <a:pPr lvl="1"/>
            <a:endParaRPr lang="pl-PL" sz="11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l-PL" sz="1100" b="1" dirty="0"/>
              <a:t>Number of lodgments and current costs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sz="1100" dirty="0"/>
              <a:t>Number of </a:t>
            </a:r>
            <a:r>
              <a:rPr lang="pl-PL" sz="1100" dirty="0"/>
              <a:t>lodgments</a:t>
            </a:r>
            <a:r>
              <a:rPr lang="en-US" sz="1100" dirty="0"/>
              <a:t> </a:t>
            </a:r>
            <a:r>
              <a:rPr lang="pl-PL" sz="1100" dirty="0"/>
              <a:t>is a proxy for </a:t>
            </a:r>
            <a:r>
              <a:rPr lang="en-US" sz="1100" dirty="0"/>
              <a:t>population density</a:t>
            </a:r>
            <a:r>
              <a:rPr lang="pl-PL" sz="1100" dirty="0"/>
              <a:t>. </a:t>
            </a:r>
            <a:r>
              <a:rPr lang="en-US" sz="1100" dirty="0"/>
              <a:t>Higher population </a:t>
            </a:r>
            <a:r>
              <a:rPr lang="pl-PL" sz="1100" dirty="0"/>
              <a:t>should </a:t>
            </a:r>
            <a:r>
              <a:rPr lang="en-US" sz="1100" dirty="0"/>
              <a:t>correspond to higher </a:t>
            </a:r>
            <a:r>
              <a:rPr lang="pl-PL" sz="1100" dirty="0"/>
              <a:t>absolute </a:t>
            </a:r>
            <a:r>
              <a:rPr lang="en-US" sz="1100" dirty="0"/>
              <a:t>overall energy usage and costs.</a:t>
            </a:r>
            <a:endParaRPr lang="pl-PL" sz="1100" dirty="0"/>
          </a:p>
          <a:p>
            <a:pPr lvl="1"/>
            <a:endParaRPr lang="pl-PL" sz="11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l-PL" sz="1100" b="1" dirty="0"/>
              <a:t>Rooms and occupancy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pl-PL" sz="1100" dirty="0"/>
              <a:t>Strong correlations among houshold size features suggest those could be removed or combined.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pl-PL" sz="1100" dirty="0"/>
              <a:t>Also I drop 0 occupancy variable as all values are 0 (white rows).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pl-PL" sz="1000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pl-PL" sz="1000" dirty="0"/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GB" sz="1000" dirty="0"/>
          </a:p>
          <a:p>
            <a:endParaRPr lang="en-GB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90222F5-963E-BCCA-299C-418507F3809C}"/>
              </a:ext>
            </a:extLst>
          </p:cNvPr>
          <p:cNvSpPr/>
          <p:nvPr/>
        </p:nvSpPr>
        <p:spPr>
          <a:xfrm>
            <a:off x="2577697" y="5192633"/>
            <a:ext cx="235841" cy="15722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0770A87-F9DD-6DA9-F50F-A0EEF5E7B021}"/>
              </a:ext>
            </a:extLst>
          </p:cNvPr>
          <p:cNvSpPr/>
          <p:nvPr/>
        </p:nvSpPr>
        <p:spPr>
          <a:xfrm>
            <a:off x="4860939" y="5192633"/>
            <a:ext cx="331694" cy="15722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2ED153B-6B01-778E-C93A-676CFDA1E9F0}"/>
              </a:ext>
            </a:extLst>
          </p:cNvPr>
          <p:cNvSpPr/>
          <p:nvPr/>
        </p:nvSpPr>
        <p:spPr>
          <a:xfrm>
            <a:off x="5340205" y="5188495"/>
            <a:ext cx="477199" cy="157228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85DEE07-8652-FC25-E547-F530B1750658}"/>
              </a:ext>
            </a:extLst>
          </p:cNvPr>
          <p:cNvSpPr/>
          <p:nvPr/>
        </p:nvSpPr>
        <p:spPr>
          <a:xfrm>
            <a:off x="5669517" y="3971364"/>
            <a:ext cx="735422" cy="501334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EAAC791-CB44-C183-223A-F2993E6851B4}"/>
              </a:ext>
            </a:extLst>
          </p:cNvPr>
          <p:cNvSpPr/>
          <p:nvPr/>
        </p:nvSpPr>
        <p:spPr>
          <a:xfrm rot="2541229">
            <a:off x="2594084" y="2247649"/>
            <a:ext cx="2996348" cy="336241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3456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1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green and blue graph&#10;&#10;Description automatically generated">
            <a:extLst>
              <a:ext uri="{FF2B5EF4-FFF2-40B4-BE49-F238E27FC236}">
                <a16:creationId xmlns:a16="http://schemas.microsoft.com/office/drawing/2014/main" id="{08BDA427-1B2E-1BE7-6A76-E6ECA50F17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08964"/>
            <a:ext cx="5486400" cy="36576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BAA5F58E-31E6-99E9-2B1A-AA269D983A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68718" y="2010772"/>
            <a:ext cx="5578138" cy="205929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8DDBB23-3F7F-6C0C-3748-2D09DE08A6A8}"/>
              </a:ext>
            </a:extLst>
          </p:cNvPr>
          <p:cNvSpPr txBox="1"/>
          <p:nvPr/>
        </p:nvSpPr>
        <p:spPr>
          <a:xfrm>
            <a:off x="337472" y="4866564"/>
            <a:ext cx="6476322" cy="12618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l-PL" sz="1100" b="1" dirty="0"/>
              <a:t>Total </a:t>
            </a:r>
            <a:r>
              <a:rPr lang="en-US" sz="1100" b="1" dirty="0"/>
              <a:t>energy consumption</a:t>
            </a:r>
            <a:r>
              <a:rPr lang="en-US" sz="1100" dirty="0"/>
              <a:t> appears to be normally distributed with a slight positive skew. </a:t>
            </a:r>
            <a:endParaRPr lang="pl-PL" sz="1100" dirty="0"/>
          </a:p>
          <a:p>
            <a:endParaRPr lang="pl-PL" sz="11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l-PL" sz="1100" dirty="0"/>
              <a:t>Log transformation helps to</a:t>
            </a:r>
            <a:r>
              <a:rPr lang="en-US" sz="1100" dirty="0"/>
              <a:t> normalize the </a:t>
            </a:r>
            <a:r>
              <a:rPr lang="pl-PL" sz="1100" dirty="0"/>
              <a:t>variable</a:t>
            </a:r>
            <a:r>
              <a:rPr lang="en-US" sz="1100" dirty="0"/>
              <a:t> and stabilize variance, especially </a:t>
            </a:r>
            <a:r>
              <a:rPr lang="pl-PL" sz="1100" dirty="0"/>
              <a:t>as there are some </a:t>
            </a:r>
            <a:r>
              <a:rPr lang="en-US" sz="1100" dirty="0"/>
              <a:t>outliers.</a:t>
            </a:r>
            <a:endParaRPr lang="pl-PL" sz="11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l-PL" sz="1100" dirty="0"/>
              <a:t>Log transformation makes relationships between variables linear. </a:t>
            </a:r>
          </a:p>
          <a:p>
            <a:endParaRPr lang="pl-PL" sz="1050" dirty="0"/>
          </a:p>
          <a:p>
            <a:endParaRPr lang="en-GB" sz="1050" dirty="0"/>
          </a:p>
        </p:txBody>
      </p:sp>
    </p:spTree>
    <p:extLst>
      <p:ext uri="{BB962C8B-B14F-4D97-AF65-F5344CB8AC3E}">
        <p14:creationId xmlns:p14="http://schemas.microsoft.com/office/powerpoint/2010/main" val="898783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green and blue graph&#10;&#10;Description automatically generated">
            <a:extLst>
              <a:ext uri="{FF2B5EF4-FFF2-40B4-BE49-F238E27FC236}">
                <a16:creationId xmlns:a16="http://schemas.microsoft.com/office/drawing/2014/main" id="{08BDA427-1B2E-1BE7-6A76-E6ECA50F17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08964"/>
            <a:ext cx="5486400" cy="3657600"/>
          </a:xfrm>
          <a:prstGeom prst="rect">
            <a:avLst/>
          </a:prstGeom>
        </p:spPr>
      </p:pic>
      <p:pic>
        <p:nvPicPr>
          <p:cNvPr id="13" name="Picture 12" descr="A green and blue graph&#10;&#10;Description automatically generated">
            <a:extLst>
              <a:ext uri="{FF2B5EF4-FFF2-40B4-BE49-F238E27FC236}">
                <a16:creationId xmlns:a16="http://schemas.microsoft.com/office/drawing/2014/main" id="{285B5BD0-A717-4A2C-693A-24EA893C15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3781" y="1208964"/>
            <a:ext cx="5486402" cy="3657601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745A037-577E-1CB2-7235-818236EF7244}"/>
              </a:ext>
            </a:extLst>
          </p:cNvPr>
          <p:cNvCxnSpPr>
            <a:cxnSpLocks/>
          </p:cNvCxnSpPr>
          <p:nvPr/>
        </p:nvCxnSpPr>
        <p:spPr>
          <a:xfrm>
            <a:off x="5404513" y="3280040"/>
            <a:ext cx="1135039" cy="0"/>
          </a:xfrm>
          <a:prstGeom prst="straightConnector1">
            <a:avLst/>
          </a:prstGeom>
          <a:ln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BCD9ECD9-ACF9-F943-7157-D0392DA79097}"/>
              </a:ext>
            </a:extLst>
          </p:cNvPr>
          <p:cNvSpPr txBox="1"/>
          <p:nvPr/>
        </p:nvSpPr>
        <p:spPr>
          <a:xfrm>
            <a:off x="5318077" y="3018429"/>
            <a:ext cx="244295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100" dirty="0"/>
              <a:t>Log transformation</a:t>
            </a:r>
            <a:endParaRPr lang="en-GB" sz="1100" dirty="0"/>
          </a:p>
        </p:txBody>
      </p:sp>
    </p:spTree>
    <p:extLst>
      <p:ext uri="{BB962C8B-B14F-4D97-AF65-F5344CB8AC3E}">
        <p14:creationId xmlns:p14="http://schemas.microsoft.com/office/powerpoint/2010/main" val="39794531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1843027-EB41-6BBD-A0BD-211A1967AC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631" y="1229201"/>
            <a:ext cx="9326738" cy="4399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3931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ED3F6978-B0C2-7BD6-4B54-711A1C4D84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4093813"/>
              </p:ext>
            </p:extLst>
          </p:nvPr>
        </p:nvGraphicFramePr>
        <p:xfrm>
          <a:off x="838200" y="2422776"/>
          <a:ext cx="4925026" cy="2464094"/>
        </p:xfrm>
        <a:graphic>
          <a:graphicData uri="http://schemas.openxmlformats.org/drawingml/2006/table">
            <a:tbl>
              <a:tblPr>
                <a:tableStyleId>{0660B408-B3CF-4A94-85FC-2B1E0A45F4A2}</a:tableStyleId>
              </a:tblPr>
              <a:tblGrid>
                <a:gridCol w="2462513">
                  <a:extLst>
                    <a:ext uri="{9D8B030D-6E8A-4147-A177-3AD203B41FA5}">
                      <a16:colId xmlns:a16="http://schemas.microsoft.com/office/drawing/2014/main" val="1596393626"/>
                    </a:ext>
                  </a:extLst>
                </a:gridCol>
                <a:gridCol w="2462513">
                  <a:extLst>
                    <a:ext uri="{9D8B030D-6E8A-4147-A177-3AD203B41FA5}">
                      <a16:colId xmlns:a16="http://schemas.microsoft.com/office/drawing/2014/main" val="2288497975"/>
                    </a:ext>
                  </a:extLst>
                </a:gridCol>
              </a:tblGrid>
              <a:tr h="416916">
                <a:tc>
                  <a:txBody>
                    <a:bodyPr/>
                    <a:lstStyle/>
                    <a:p>
                      <a:pPr algn="ctr" fontAlgn="ctr"/>
                      <a:r>
                        <a:rPr lang="pl-PL" sz="1000" b="1" u="none" strike="noStrike" noProof="0" dirty="0">
                          <a:effectLst/>
                        </a:rPr>
                        <a:t>Model</a:t>
                      </a:r>
                      <a:endParaRPr lang="en-GB" sz="1000" b="1" i="0" u="none" strike="noStrike" noProof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924" marR="1924" marT="1924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l-PL" sz="1000" b="1" u="none" strike="noStrike" noProof="0" dirty="0">
                          <a:effectLst/>
                        </a:rPr>
                        <a:t>Reason for selection</a:t>
                      </a:r>
                      <a:endParaRPr lang="en-GB" sz="1000" b="1" i="0" u="none" strike="noStrike" noProof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924" marR="1924" marT="1924" marB="0" anchor="ctr"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9600871"/>
                  </a:ext>
                </a:extLst>
              </a:tr>
              <a:tr h="614411">
                <a:tc>
                  <a:txBody>
                    <a:bodyPr/>
                    <a:lstStyle/>
                    <a:p>
                      <a:pPr algn="ctr" fontAlgn="ctr"/>
                      <a:r>
                        <a:rPr lang="pl-PL" sz="1000" b="1" u="none" strike="noStrike" noProof="0" dirty="0">
                          <a:effectLst/>
                        </a:rPr>
                        <a:t>OLS Regression</a:t>
                      </a:r>
                      <a:endParaRPr lang="en-GB" sz="1000" b="1" i="0" u="none" strike="noStrike" noProof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924" marR="1924" marT="1924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 noProof="0" dirty="0">
                          <a:effectLst/>
                        </a:rPr>
                        <a:t>Provides a simple, interpretable model of linear relationships between predictors and energy consumption.</a:t>
                      </a:r>
                    </a:p>
                  </a:txBody>
                  <a:tcPr marL="1924" marR="1924" marT="1924" marB="0" anchor="ctr"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36013723"/>
                  </a:ext>
                </a:extLst>
              </a:tr>
              <a:tr h="818356">
                <a:tc>
                  <a:txBody>
                    <a:bodyPr/>
                    <a:lstStyle/>
                    <a:p>
                      <a:pPr algn="ctr" fontAlgn="ctr"/>
                      <a:r>
                        <a:rPr lang="pl-PL" sz="1000" b="1" u="none" strike="noStrike" noProof="0" dirty="0">
                          <a:effectLst/>
                        </a:rPr>
                        <a:t>Ridge Regression</a:t>
                      </a:r>
                      <a:endParaRPr lang="en-GB" sz="1000" b="1" i="0" u="none" strike="noStrike" noProof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924" marR="1924" marT="1924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 noProof="0" dirty="0">
                          <a:effectLst/>
                        </a:rPr>
                        <a:t>Helps address multicollinearity and overfitting by regularizing the coefficients, improving model robustness.</a:t>
                      </a:r>
                    </a:p>
                  </a:txBody>
                  <a:tcPr marL="1924" marR="1924" marT="1924" marB="0" anchor="ctr"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8905952"/>
                  </a:ext>
                </a:extLst>
              </a:tr>
              <a:tr h="614411">
                <a:tc>
                  <a:txBody>
                    <a:bodyPr/>
                    <a:lstStyle/>
                    <a:p>
                      <a:pPr algn="ctr" fontAlgn="ctr"/>
                      <a:r>
                        <a:rPr lang="pl-PL" sz="1000" b="1" u="none" strike="noStrike" noProof="0" dirty="0">
                          <a:effectLst/>
                        </a:rPr>
                        <a:t>Random Forest</a:t>
                      </a:r>
                      <a:endParaRPr lang="en-GB" sz="1000" b="1" i="0" u="none" strike="noStrike" noProof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924" marR="1924" marT="1924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00" u="none" strike="noStrike" noProof="0" dirty="0">
                          <a:effectLst/>
                        </a:rPr>
                        <a:t>Captures complex, non-linear relationships and interactions between variables, offering high predictive power</a:t>
                      </a:r>
                      <a:endParaRPr lang="en-GB" sz="1000" b="0" i="0" u="none" strike="noStrike" noProof="0" dirty="0">
                        <a:solidFill>
                          <a:srgbClr val="000000"/>
                        </a:solidFill>
                        <a:effectLst/>
                        <a:latin typeface="+mn-lt"/>
                      </a:endParaRPr>
                    </a:p>
                  </a:txBody>
                  <a:tcPr marL="1924" marR="1924" marT="1924" marB="0" anchor="ctr"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8048110"/>
                  </a:ext>
                </a:extLst>
              </a:tr>
            </a:tbl>
          </a:graphicData>
        </a:graphic>
      </p:graphicFrame>
      <p:pic>
        <p:nvPicPr>
          <p:cNvPr id="5" name="Graphic 4" descr="Linear Graph outline">
            <a:extLst>
              <a:ext uri="{FF2B5EF4-FFF2-40B4-BE49-F238E27FC236}">
                <a16:creationId xmlns:a16="http://schemas.microsoft.com/office/drawing/2014/main" id="{4A3FCEB0-1B93-FF4E-E063-39A60184F8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0712" y="3000068"/>
            <a:ext cx="334369" cy="334369"/>
          </a:xfrm>
          <a:prstGeom prst="rect">
            <a:avLst/>
          </a:prstGeom>
        </p:spPr>
      </p:pic>
      <p:pic>
        <p:nvPicPr>
          <p:cNvPr id="7" name="Graphic 6" descr="Forest scene outline">
            <a:extLst>
              <a:ext uri="{FF2B5EF4-FFF2-40B4-BE49-F238E27FC236}">
                <a16:creationId xmlns:a16="http://schemas.microsoft.com/office/drawing/2014/main" id="{59AD0B73-D96A-1BF7-E53F-EEC5A9F143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12749" y="4405786"/>
            <a:ext cx="334369" cy="334369"/>
          </a:xfrm>
          <a:prstGeom prst="rect">
            <a:avLst/>
          </a:prstGeom>
        </p:spPr>
      </p:pic>
      <p:pic>
        <p:nvPicPr>
          <p:cNvPr id="9" name="Graphic 8" descr="Police male outline">
            <a:extLst>
              <a:ext uri="{FF2B5EF4-FFF2-40B4-BE49-F238E27FC236}">
                <a16:creationId xmlns:a16="http://schemas.microsoft.com/office/drawing/2014/main" id="{3F7B7568-C225-F09B-C34A-CA74FE659AA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112750" y="3709751"/>
            <a:ext cx="334369" cy="33436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76D0B5F-5DD2-D659-0B18-FFDEA3A97C78}"/>
              </a:ext>
            </a:extLst>
          </p:cNvPr>
          <p:cNvSpPr txBox="1"/>
          <p:nvPr/>
        </p:nvSpPr>
        <p:spPr>
          <a:xfrm>
            <a:off x="6353458" y="2824893"/>
            <a:ext cx="5556487" cy="1769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l-PL" sz="1100" b="1" dirty="0"/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en-US" sz="1100" b="1" dirty="0"/>
              <a:t>Feature Selection</a:t>
            </a:r>
            <a:r>
              <a:rPr lang="pl-PL" sz="1100" b="1" dirty="0"/>
              <a:t>: </a:t>
            </a:r>
            <a:r>
              <a:rPr lang="en-US" sz="1100" dirty="0"/>
              <a:t>Identify and retain only the most relevant features for the model.</a:t>
            </a:r>
            <a:endParaRPr lang="pl-PL" sz="1100" dirty="0"/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de-DE" sz="1100" b="1" dirty="0"/>
              <a:t>Hyperparameter Tuning</a:t>
            </a:r>
            <a:r>
              <a:rPr lang="pl-PL" sz="1100" b="1" dirty="0"/>
              <a:t>: </a:t>
            </a:r>
            <a:r>
              <a:rPr lang="en-US" sz="1100" dirty="0"/>
              <a:t>Find the best alpha for Ridge using </a:t>
            </a:r>
            <a:r>
              <a:rPr lang="pl-PL" sz="1100" dirty="0"/>
              <a:t>g</a:t>
            </a:r>
            <a:r>
              <a:rPr lang="en-US" sz="1100" dirty="0"/>
              <a:t>rid</a:t>
            </a:r>
            <a:r>
              <a:rPr lang="pl-PL" sz="1100" dirty="0"/>
              <a:t> s</a:t>
            </a:r>
            <a:r>
              <a:rPr lang="en-US" sz="1100" dirty="0" err="1"/>
              <a:t>earch</a:t>
            </a:r>
            <a:r>
              <a:rPr lang="en-US" sz="1100" dirty="0"/>
              <a:t>.</a:t>
            </a:r>
            <a:endParaRPr lang="pl-PL" sz="1100" dirty="0"/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de-DE" sz="1100" b="1" dirty="0"/>
              <a:t>Model Fitting</a:t>
            </a:r>
            <a:r>
              <a:rPr lang="pl-PL" sz="1100" b="1" dirty="0"/>
              <a:t>: </a:t>
            </a:r>
            <a:r>
              <a:rPr lang="en-US" sz="1100" dirty="0"/>
              <a:t>Fit OLS Regression, Ridge Regression, and Random Forest models on the data</a:t>
            </a:r>
            <a:endParaRPr lang="pl-PL" sz="1100" dirty="0"/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de-DE" sz="1100" b="1" dirty="0"/>
              <a:t>Performance Evaluation</a:t>
            </a:r>
            <a:r>
              <a:rPr lang="pl-PL" sz="1100" b="1" dirty="0"/>
              <a:t>:</a:t>
            </a:r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 sz="1100" dirty="0"/>
              <a:t>Perform 10-fold cross-validation to evaluate the models' RMSE.</a:t>
            </a:r>
            <a:endParaRPr lang="pl-PL" sz="1100" dirty="0"/>
          </a:p>
          <a:p>
            <a:pPr marL="685800" lvl="1" indent="-228600">
              <a:buFont typeface="Arial" panose="020B0604020202020204" pitchFamily="34" charset="0"/>
              <a:buChar char="•"/>
            </a:pPr>
            <a:r>
              <a:rPr lang="en-US" sz="1100" dirty="0"/>
              <a:t>Compare the feature importance scores from Random Forest with the coefficients from OLS and Ridge Regression to identify key drivers of energy consumption</a:t>
            </a:r>
            <a:r>
              <a:rPr lang="pl-PL" sz="1100" dirty="0"/>
              <a:t>.</a:t>
            </a:r>
          </a:p>
          <a:p>
            <a:pPr marL="342900" indent="-342900">
              <a:buAutoNum type="arabicPeriod"/>
            </a:pPr>
            <a:endParaRPr lang="en-GB" sz="1000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2EC83C4B-14EA-A617-8540-C66918997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sz="2400" dirty="0"/>
              <a:t>Modeling Process</a:t>
            </a:r>
          </a:p>
        </p:txBody>
      </p:sp>
    </p:spTree>
    <p:extLst>
      <p:ext uri="{BB962C8B-B14F-4D97-AF65-F5344CB8AC3E}">
        <p14:creationId xmlns:p14="http://schemas.microsoft.com/office/powerpoint/2010/main" val="36991536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16135-62B4-9BBA-8ACA-75514BB94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sz="2400" dirty="0"/>
              <a:t>Baseline model</a:t>
            </a:r>
            <a:endParaRPr lang="en-GB" sz="2400" dirty="0"/>
          </a:p>
        </p:txBody>
      </p:sp>
      <p:pic>
        <p:nvPicPr>
          <p:cNvPr id="4" name="Picture 3" descr="A diagram of rhombuses&#10;&#10;Description automatically generated">
            <a:extLst>
              <a:ext uri="{FF2B5EF4-FFF2-40B4-BE49-F238E27FC236}">
                <a16:creationId xmlns:a16="http://schemas.microsoft.com/office/drawing/2014/main" id="{314EEB0C-2C60-84C3-DBF7-9C97C4DC72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5506" y="1225550"/>
            <a:ext cx="7900987" cy="5267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40157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LIDETHEMEAPPLIED" val="Primary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940</Words>
  <Application>Microsoft Office PowerPoint</Application>
  <PresentationFormat>Widescreen</PresentationFormat>
  <Paragraphs>120</Paragraphs>
  <Slides>14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Symbol</vt:lpstr>
      <vt:lpstr>Office Theme</vt:lpstr>
      <vt:lpstr>DATA SCIENTIST INTERVIEW TASK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Modeling Process</vt:lpstr>
      <vt:lpstr>Baseline model</vt:lpstr>
      <vt:lpstr>Baseline model</vt:lpstr>
      <vt:lpstr>Log transformed model</vt:lpstr>
      <vt:lpstr>Log transformed model</vt:lpstr>
      <vt:lpstr>Log transformed model</vt:lpstr>
      <vt:lpstr>Summary and future work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Owczarz, Wiktor</dc:creator>
  <cp:lastModifiedBy>Owczarz, Wiktor</cp:lastModifiedBy>
  <cp:revision>4</cp:revision>
  <dcterms:created xsi:type="dcterms:W3CDTF">2024-07-23T13:44:18Z</dcterms:created>
  <dcterms:modified xsi:type="dcterms:W3CDTF">2024-07-24T13:55:30Z</dcterms:modified>
</cp:coreProperties>
</file>

<file path=docProps/thumbnail.jpeg>
</file>